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354" r:id="rId3"/>
    <p:sldId id="363" r:id="rId4"/>
    <p:sldId id="356" r:id="rId5"/>
    <p:sldId id="361" r:id="rId6"/>
    <p:sldId id="368" r:id="rId7"/>
    <p:sldId id="369" r:id="rId8"/>
    <p:sldId id="370" r:id="rId9"/>
    <p:sldId id="371" r:id="rId10"/>
    <p:sldId id="372" r:id="rId11"/>
    <p:sldId id="373" r:id="rId12"/>
    <p:sldId id="365" r:id="rId13"/>
    <p:sldId id="378" r:id="rId14"/>
    <p:sldId id="299" r:id="rId15"/>
    <p:sldId id="300" r:id="rId16"/>
    <p:sldId id="290" r:id="rId17"/>
    <p:sldId id="375" r:id="rId18"/>
    <p:sldId id="366" r:id="rId19"/>
    <p:sldId id="367" r:id="rId20"/>
    <p:sldId id="376" r:id="rId21"/>
    <p:sldId id="377" r:id="rId22"/>
    <p:sldId id="298" r:id="rId23"/>
    <p:sldId id="362" r:id="rId24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D6E170D-9550-1C8D-933C-A6ADB7468B34}" name="David Krueger" initials="DK" userId="S::david@recyclesmart.org::837845fe-e68b-4258-ac5a-f8409dd9a4a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 " initials="" lastIdx="2" clrIdx="0">
    <p:extLst>
      <p:ext uri="{19B8F6BF-5375-455C-9EA6-DF929625EA0E}">
        <p15:presenceInfo xmlns:p15="http://schemas.microsoft.com/office/powerpoint/2012/main" userId="f732df6b44626f27" providerId="Windows Live"/>
      </p:ext>
    </p:extLst>
  </p:cmAuthor>
  <p:cmAuthor id="2" name="David Krueger" initials="DK" lastIdx="8" clrIdx="1">
    <p:extLst>
      <p:ext uri="{19B8F6BF-5375-455C-9EA6-DF929625EA0E}">
        <p15:presenceInfo xmlns:p15="http://schemas.microsoft.com/office/powerpoint/2012/main" userId="S-1-5-21-568163705-3096821607-3259677014-3613" providerId="AD"/>
      </p:ext>
    </p:extLst>
  </p:cmAuthor>
  <p:cmAuthor id="3" name="Conference User" initials="CU" lastIdx="12" clrIdx="2">
    <p:extLst>
      <p:ext uri="{19B8F6BF-5375-455C-9EA6-DF929625EA0E}">
        <p15:presenceInfo xmlns:p15="http://schemas.microsoft.com/office/powerpoint/2012/main" userId="S-1-5-21-568163705-3096821607-3259677014-2610" providerId="AD"/>
      </p:ext>
    </p:extLst>
  </p:cmAuthor>
  <p:cmAuthor id="4" name="Judith Silver" initials="JS" lastIdx="2" clrIdx="3">
    <p:extLst>
      <p:ext uri="{19B8F6BF-5375-455C-9EA6-DF929625EA0E}">
        <p15:presenceInfo xmlns:p15="http://schemas.microsoft.com/office/powerpoint/2012/main" userId="S-1-5-21-568163705-3096821607-3259677014-361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96600"/>
    <a:srgbClr val="B4DE86"/>
    <a:srgbClr val="CCECFF"/>
    <a:srgbClr val="FFFFCC"/>
    <a:srgbClr val="CCFFFF"/>
    <a:srgbClr val="FFFF66"/>
    <a:srgbClr val="808000"/>
    <a:srgbClr val="CCFFCC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91" autoAdjust="0"/>
    <p:restoredTop sz="94828" autoAdjust="0"/>
  </p:normalViewPr>
  <p:slideViewPr>
    <p:cSldViewPr snapToGrid="0" snapToObjects="1">
      <p:cViewPr varScale="1">
        <p:scale>
          <a:sx n="105" d="100"/>
          <a:sy n="105" d="100"/>
        </p:scale>
        <p:origin x="1662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627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95" d="100"/>
          <a:sy n="95" d="100"/>
        </p:scale>
        <p:origin x="5538" y="90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72421" cy="4645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028" y="0"/>
            <a:ext cx="2972421" cy="46450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dirty="0"/>
              <a:t>2/3/2015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8830321"/>
            <a:ext cx="2972421" cy="464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028" y="8830321"/>
            <a:ext cx="2972421" cy="46450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171E0B-EC70-4177-9B16-2DC31C6D86E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6344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3616" tIns="46808" rIns="93616" bIns="46808" rtlCol="0"/>
          <a:lstStyle>
            <a:lvl1pPr algn="r">
              <a:defRPr sz="1200"/>
            </a:lvl1pPr>
          </a:lstStyle>
          <a:p>
            <a:r>
              <a:rPr lang="en-US" dirty="0"/>
              <a:t>2/3/2015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616" tIns="46808" rIns="93616" bIns="4680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3616" tIns="46808" rIns="93616" bIns="468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6"/>
            <a:ext cx="2971800" cy="46482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6"/>
            <a:ext cx="2971800" cy="464820"/>
          </a:xfrm>
          <a:prstGeom prst="rect">
            <a:avLst/>
          </a:prstGeom>
        </p:spPr>
        <p:txBody>
          <a:bodyPr vert="horz" lIns="93616" tIns="46808" rIns="93616" bIns="46808" rtlCol="0" anchor="b"/>
          <a:lstStyle>
            <a:lvl1pPr algn="r">
              <a:defRPr sz="1200"/>
            </a:lvl1pPr>
          </a:lstStyle>
          <a:p>
            <a:fld id="{C77172A4-9DBF-0847-90E8-8CAFCFA9489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86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500" dirty="0"/>
              <a:t>Jen 1 – 5</a:t>
            </a:r>
          </a:p>
          <a:p>
            <a:r>
              <a:rPr lang="en-US" sz="2500" dirty="0"/>
              <a:t>Judith 6 - 8</a:t>
            </a:r>
          </a:p>
          <a:p>
            <a:r>
              <a:rPr lang="en-US" sz="2500" dirty="0"/>
              <a:t>David 9 – 15</a:t>
            </a:r>
          </a:p>
          <a:p>
            <a:r>
              <a:rPr lang="en-US" sz="2500" dirty="0"/>
              <a:t>Ashley 16 – 20</a:t>
            </a:r>
          </a:p>
          <a:p>
            <a:r>
              <a:rPr lang="en-US" sz="2500" dirty="0"/>
              <a:t>David – 21</a:t>
            </a:r>
          </a:p>
          <a:p>
            <a:r>
              <a:rPr lang="en-US" sz="2500" dirty="0"/>
              <a:t>Emily - 22 </a:t>
            </a:r>
          </a:p>
          <a:p>
            <a:endParaRPr lang="en-US" sz="2500" dirty="0"/>
          </a:p>
          <a:p>
            <a:endParaRPr lang="en-US" sz="25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US" dirty="0"/>
              <a:t>2/3/2015</a:t>
            </a:r>
          </a:p>
        </p:txBody>
      </p:sp>
    </p:spTree>
    <p:extLst>
      <p:ext uri="{BB962C8B-B14F-4D97-AF65-F5344CB8AC3E}">
        <p14:creationId xmlns:p14="http://schemas.microsoft.com/office/powerpoint/2010/main" val="702886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31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090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076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22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BABCED-1178-8F4D-BE85-C2577D5B00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DABAA06-96B8-7D35-28A6-CADEB1C86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C6F395-6577-4C39-82CC-8B8A08C8E9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F61AC-3287-EAD8-DC15-15910C7244F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0665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2/3/2015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675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BD483-F020-496B-9FAB-BC29869464EB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8125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3F83F0-9323-41A8-AE5F-6800BAE219EE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039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5C59-C304-4B76-BF9A-C86B0E4C35AC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4738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6C30F-50F6-4EB2-916F-4D24972EF76B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829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AF4DE8-9E5B-48C9-B319-3246CEC29E53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5476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E09958-920E-49EE-BE04-78C95103F005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601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DB4182-3E43-4596-B463-B2C1B7A2BEA0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1923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1427C-78EA-4111-A8CE-3857E628F226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59234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DEC397-C636-451D-B6F6-2EAADD1FC5A0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1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1114C-F10E-4B17-93FA-52DDC657B605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5093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7BCF2-3DE9-4714-BCB3-120608ADE30F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817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35A5F-2284-4F5A-8000-07544D3397A5}" type="datetime1">
              <a:rPr lang="en-US" smtClean="0"/>
              <a:t>11/15/2024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E7E0C-34AD-984D-AEDC-3BF398FD613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MYC54719_RecycleSmartLogo_DotsOnly.png"/>
          <p:cNvPicPr>
            <a:picLocks noChangeAspect="1"/>
          </p:cNvPicPr>
          <p:nvPr userDrawn="1"/>
        </p:nvPicPr>
        <p:blipFill>
          <a:blip r:embed="rId13"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85529">
            <a:off x="-756880" y="-366988"/>
            <a:ext cx="6695362" cy="7467624"/>
          </a:xfrm>
          <a:prstGeom prst="rect">
            <a:avLst/>
          </a:prstGeom>
          <a:effectLst/>
        </p:spPr>
      </p:pic>
      <p:pic>
        <p:nvPicPr>
          <p:cNvPr id="9" name="Picture 8" descr="MYC54719_RecycleSmartLogo_Final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859" y="5457825"/>
            <a:ext cx="2221191" cy="126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71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llankford@rossmoor.co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RFP2024@recyclesmart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recyclesmart.org/rfp-collection-services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B4BB4754-3A64-4012-8790-95860AE811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8197" y="5869154"/>
            <a:ext cx="3979165" cy="831111"/>
          </a:xfrm>
        </p:spPr>
        <p:txBody>
          <a:bodyPr>
            <a:normAutofit/>
          </a:bodyPr>
          <a:lstStyle/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November 15, 2024</a:t>
            </a:r>
          </a:p>
          <a:p>
            <a:pPr algn="l"/>
            <a:r>
              <a:rPr lang="en-US" sz="1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Pre-Proposal Meeting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91D1AB-509C-9A6D-0F5C-D42200C4F2E4}"/>
              </a:ext>
            </a:extLst>
          </p:cNvPr>
          <p:cNvSpPr txBox="1"/>
          <p:nvPr/>
        </p:nvSpPr>
        <p:spPr>
          <a:xfrm>
            <a:off x="807929" y="1827156"/>
            <a:ext cx="7772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Collection Services RFP</a:t>
            </a:r>
          </a:p>
          <a:p>
            <a:pPr algn="ctr"/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Pre-Proposal Meeting</a:t>
            </a:r>
          </a:p>
        </p:txBody>
      </p:sp>
    </p:spTree>
    <p:extLst>
      <p:ext uri="{BB962C8B-B14F-4D97-AF65-F5344CB8AC3E}">
        <p14:creationId xmlns:p14="http://schemas.microsoft.com/office/powerpoint/2010/main" val="7808405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2214B-D85D-E4FA-2D20-61751212E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06"/>
            <a:ext cx="8229600" cy="1143000"/>
          </a:xfrm>
        </p:spPr>
        <p:txBody>
          <a:bodyPr/>
          <a:lstStyle/>
          <a:p>
            <a:r>
              <a:rPr lang="en-US" dirty="0"/>
              <a:t>Two Organics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FF9258-3E73-C0F5-F0E5-C08CEAE24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203158"/>
            <a:ext cx="8229600" cy="5009949"/>
          </a:xfrm>
        </p:spPr>
        <p:txBody>
          <a:bodyPr>
            <a:normAutofit fontScale="32500" lnSpcReduction="20000"/>
          </a:bodyPr>
          <a:lstStyle/>
          <a:p>
            <a:r>
              <a:rPr lang="en-US" sz="8000" b="1" dirty="0">
                <a:solidFill>
                  <a:srgbClr val="00B050"/>
                </a:solidFill>
              </a:rPr>
              <a:t>Commingled Organics</a:t>
            </a:r>
          </a:p>
          <a:p>
            <a:pPr lvl="1"/>
            <a:r>
              <a:rPr lang="en-US" sz="8000" dirty="0">
                <a:solidFill>
                  <a:srgbClr val="00B050"/>
                </a:solidFill>
              </a:rPr>
              <a:t>Collected From </a:t>
            </a:r>
          </a:p>
          <a:p>
            <a:pPr lvl="2"/>
            <a:r>
              <a:rPr lang="en-US" sz="7600" dirty="0">
                <a:solidFill>
                  <a:srgbClr val="00B050"/>
                </a:solidFill>
              </a:rPr>
              <a:t>All Sectors</a:t>
            </a:r>
          </a:p>
          <a:p>
            <a:pPr lvl="1"/>
            <a:r>
              <a:rPr lang="en-US" sz="8000" dirty="0">
                <a:solidFill>
                  <a:srgbClr val="00B050"/>
                </a:solidFill>
              </a:rPr>
              <a:t>Allowable Materials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Yard Trimmings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Food Scraps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Uncoated Food-Soiled Paper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Clean Wood</a:t>
            </a:r>
          </a:p>
          <a:p>
            <a:pPr lvl="1"/>
            <a:r>
              <a:rPr lang="en-US" sz="8000" dirty="0">
                <a:solidFill>
                  <a:srgbClr val="00B050"/>
                </a:solidFill>
              </a:rPr>
              <a:t>Allowable Bags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Compostable Paper</a:t>
            </a:r>
          </a:p>
          <a:p>
            <a:pPr lvl="2"/>
            <a:r>
              <a:rPr lang="en-US" sz="8000" dirty="0">
                <a:solidFill>
                  <a:srgbClr val="00B050"/>
                </a:solidFill>
              </a:rPr>
              <a:t>BPI Certified Compostable Plastic</a:t>
            </a:r>
          </a:p>
          <a:p>
            <a:pPr lvl="1"/>
            <a:r>
              <a:rPr lang="en-US" sz="8400" dirty="0">
                <a:solidFill>
                  <a:srgbClr val="00B050"/>
                </a:solidFill>
              </a:rPr>
              <a:t>Diversion Method = Composting</a:t>
            </a:r>
          </a:p>
          <a:p>
            <a:pPr marL="914400" lvl="2" indent="0">
              <a:buNone/>
            </a:pPr>
            <a:endParaRPr lang="en-US" sz="80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F065D7-D1FE-9DEA-2385-EE469B8BD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97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43F49-8A6A-1F85-A2C7-A47670C6E3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48074-39BA-FCE6-E2BE-197A9CA0C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606"/>
            <a:ext cx="8229600" cy="1143000"/>
          </a:xfrm>
        </p:spPr>
        <p:txBody>
          <a:bodyPr/>
          <a:lstStyle/>
          <a:p>
            <a:r>
              <a:rPr lang="en-US" dirty="0"/>
              <a:t>Two Organics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9CC71-034F-35E4-FD55-D9BCAD619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325879"/>
            <a:ext cx="8229600" cy="5585059"/>
          </a:xfrm>
        </p:spPr>
        <p:txBody>
          <a:bodyPr>
            <a:normAutofit fontScale="25000" lnSpcReduction="20000"/>
          </a:bodyPr>
          <a:lstStyle/>
          <a:p>
            <a:r>
              <a:rPr lang="en-US" sz="10400" b="1" dirty="0">
                <a:solidFill>
                  <a:srgbClr val="996600"/>
                </a:solidFill>
              </a:rPr>
              <a:t>Commercial Food Scraps</a:t>
            </a:r>
          </a:p>
          <a:p>
            <a:pPr lvl="1"/>
            <a:r>
              <a:rPr lang="en-US" sz="10400" dirty="0">
                <a:solidFill>
                  <a:srgbClr val="996600"/>
                </a:solidFill>
              </a:rPr>
              <a:t>Collected From 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High-Volume Commercial Food Scrap Generators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Schools</a:t>
            </a:r>
          </a:p>
          <a:p>
            <a:pPr lvl="1"/>
            <a:r>
              <a:rPr lang="en-US" sz="10400" dirty="0">
                <a:solidFill>
                  <a:srgbClr val="996600"/>
                </a:solidFill>
              </a:rPr>
              <a:t>Allowable Materials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Food Scraps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Paper Towels &amp; Napkins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Coffee Filters &amp; Tea Bags</a:t>
            </a:r>
          </a:p>
          <a:p>
            <a:pPr lvl="1"/>
            <a:r>
              <a:rPr lang="en-US" sz="10400" dirty="0">
                <a:solidFill>
                  <a:srgbClr val="996600"/>
                </a:solidFill>
              </a:rPr>
              <a:t>Allowable Bags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Compostable Paper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BPI Certified Compostable Plastic</a:t>
            </a:r>
          </a:p>
          <a:p>
            <a:pPr lvl="2"/>
            <a:r>
              <a:rPr lang="en-US" sz="10400" dirty="0">
                <a:solidFill>
                  <a:srgbClr val="996600"/>
                </a:solidFill>
              </a:rPr>
              <a:t>Non-Compostable Clear Plastic</a:t>
            </a:r>
          </a:p>
          <a:p>
            <a:pPr lvl="1"/>
            <a:r>
              <a:rPr lang="en-US" sz="10800" dirty="0">
                <a:solidFill>
                  <a:srgbClr val="996600"/>
                </a:solidFill>
              </a:rPr>
              <a:t>Diversion Method = AD</a:t>
            </a:r>
          </a:p>
          <a:p>
            <a:pPr marL="914400" lvl="2" indent="0">
              <a:buNone/>
            </a:pPr>
            <a:endParaRPr lang="en-US" sz="8000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3F1F38-D9B7-B992-B827-FC71B2B7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406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EDFE6C-DFFA-99CC-9AAC-B6D6CC9A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Notable Local Conditions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1183E8-73D3-A54A-DBAD-94FA064D58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/>
          <a:lstStyle/>
          <a:p>
            <a:r>
              <a:rPr lang="en-US" dirty="0"/>
              <a:t>The Community of Canyon</a:t>
            </a:r>
          </a:p>
          <a:p>
            <a:r>
              <a:rPr lang="en-US" dirty="0"/>
              <a:t>Castle Hill Road Bridge</a:t>
            </a:r>
          </a:p>
          <a:p>
            <a:r>
              <a:rPr lang="en-US" dirty="0"/>
              <a:t>Hard-to-Serve Areas</a:t>
            </a:r>
          </a:p>
          <a:p>
            <a:r>
              <a:rPr lang="en-US" dirty="0"/>
              <a:t>Public Schools</a:t>
            </a:r>
          </a:p>
          <a:p>
            <a:r>
              <a:rPr lang="en-US" dirty="0"/>
              <a:t>Rossmoor Senior Adult Community</a:t>
            </a:r>
          </a:p>
          <a:p>
            <a:pPr lvl="1"/>
            <a:r>
              <a:rPr lang="en-US" dirty="0"/>
              <a:t>Contact = Lisa Lankford </a:t>
            </a:r>
            <a:r>
              <a:rPr lang="en-US" sz="1800" b="1" u="sng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Times" panose="02020603050405020304" pitchFamily="18" charset="0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llankford@rossmoor.com</a:t>
            </a:r>
            <a:endParaRPr lang="en-US" b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32C546-68E5-11B5-4FD1-C95D95FFB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253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CFC8-AEB0-2224-01AD-8E69D3F23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Rossmoor “Entries”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CC1285-12F6-8E1B-9202-4978EA4983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0568" y="2089245"/>
            <a:ext cx="4279816" cy="32098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B0774A-5909-1EAE-6E6A-F500D2C4E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BEF0F-01A9-0C67-441F-995D9FC66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976" y="1713294"/>
            <a:ext cx="3035808" cy="4047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5766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B8C91-C440-FE82-6477-5B6A457D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264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581C6-2D9F-CA52-7768-BF473E93A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5187" y="1338980"/>
            <a:ext cx="8229600" cy="4525963"/>
          </a:xfrm>
        </p:spPr>
        <p:txBody>
          <a:bodyPr/>
          <a:lstStyle/>
          <a:p>
            <a:r>
              <a:rPr lang="en-US" dirty="0"/>
              <a:t>Meet, but not exceed, State requirements for Zero Emission Vehicles (ZEV’s)</a:t>
            </a:r>
          </a:p>
          <a:p>
            <a:r>
              <a:rPr lang="en-US" dirty="0"/>
              <a:t>Percentage of ZEV’s used in the Authority’s service area no higher than the ZEV percentage for the hauler’s fleet Statewide</a:t>
            </a:r>
          </a:p>
          <a:p>
            <a:r>
              <a:rPr lang="en-US" dirty="0"/>
              <a:t>Phase in ZEV costs as they are incurred</a:t>
            </a:r>
          </a:p>
          <a:p>
            <a:r>
              <a:rPr lang="en-US" dirty="0"/>
              <a:t>No requirement for all new vehicles</a:t>
            </a:r>
          </a:p>
          <a:p>
            <a:r>
              <a:rPr lang="en-US" dirty="0"/>
              <a:t>No preference for vehicle fuel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B8D48-A4C5-BE06-02AC-D30BCD4C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081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B8C91-C440-FE82-6477-5B6A457DFE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Key Business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581C6-2D9F-CA52-7768-BF473E93AE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3511" y="1022685"/>
            <a:ext cx="8229600" cy="521319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15-year term</a:t>
            </a:r>
          </a:p>
          <a:p>
            <a:r>
              <a:rPr lang="en-US" dirty="0"/>
              <a:t>Use existing carts and bins</a:t>
            </a:r>
          </a:p>
          <a:p>
            <a:r>
              <a:rPr lang="en-US" dirty="0"/>
              <a:t>Available maintenance yard site</a:t>
            </a:r>
          </a:p>
          <a:p>
            <a:r>
              <a:rPr lang="en-US" dirty="0"/>
              <a:t>Cost-based rate adjustments </a:t>
            </a:r>
          </a:p>
          <a:p>
            <a:pPr lvl="1"/>
            <a:r>
              <a:rPr lang="en-US" dirty="0"/>
              <a:t>Every 4 years</a:t>
            </a:r>
          </a:p>
          <a:p>
            <a:pPr lvl="1"/>
            <a:r>
              <a:rPr lang="en-US" dirty="0"/>
              <a:t>Allows for growth</a:t>
            </a:r>
          </a:p>
          <a:p>
            <a:pPr lvl="1"/>
            <a:r>
              <a:rPr lang="en-US"/>
              <a:t>Includes revenue </a:t>
            </a:r>
            <a:r>
              <a:rPr lang="en-US" dirty="0"/>
              <a:t>reconciliation</a:t>
            </a:r>
          </a:p>
          <a:p>
            <a:r>
              <a:rPr lang="en-US" dirty="0"/>
              <a:t>Multi-index rate adjustments in other years</a:t>
            </a:r>
          </a:p>
          <a:p>
            <a:r>
              <a:rPr lang="en-US" dirty="0"/>
              <a:t>“Bundled” recyclables and organics service at no additional charge for all sectors</a:t>
            </a:r>
          </a:p>
          <a:p>
            <a:r>
              <a:rPr lang="en-US" dirty="0"/>
              <a:t>Hiring of displaced workers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DB8D48-A4C5-BE06-02AC-D30BCD4CE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0430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DF277-9E4E-A76B-2CCD-1AE0AC976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45402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Required Alternative Bids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BE4794-A166-4F03-FA24-9B1658D0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97598"/>
            <a:ext cx="8229600" cy="4873434"/>
          </a:xfrm>
        </p:spPr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Second organics and recycling carts for single-family homes at no additional charge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Unlimited single-family organics and recycling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Battery collection for multi-family dwellings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Re-label all carts by June 30, 2028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Replace all carts by June 30, 2028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Weekend collection of downtown public litter containers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E5440C-6F5B-9047-EC90-BD2C63ED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59487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FAFB9-4774-A7E0-0F51-A6B6D3732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&amp;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9A032-05A2-257D-2EF7-338E23DE7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0" i="0" dirty="0">
                <a:solidFill>
                  <a:srgbClr val="000000"/>
                </a:solidFill>
                <a:effectLst/>
              </a:rPr>
              <a:t>“Customer is always right” approach, shall not challenge or dispute the Customer’s assertions or complaints, and shall at all times prioritize Customer satisfaction.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24C92-AA00-BD81-8A7E-86319D092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004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CA164-3B47-FCAA-B165-02E226B4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64B19-756D-7EF2-B1E2-D7A46B57C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Billing &amp; Customer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53577-A310-2658-90DA-9ACE81EFF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8448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Locate CSRs within 30 miles of the Authority service area (You may submit an optional alternative cost saving proposal for a more remote call center)</a:t>
            </a:r>
          </a:p>
          <a:p>
            <a:r>
              <a:rPr lang="en-US" dirty="0"/>
              <a:t>Require five dedicated CSRs and one dedicated Customer Service Manager for our service area</a:t>
            </a:r>
          </a:p>
          <a:p>
            <a:r>
              <a:rPr lang="en-US" dirty="0"/>
              <a:t>Quarterly billing in advance of services for single family and monthly billing in advance of services for commercial and multifamily</a:t>
            </a:r>
          </a:p>
          <a:p>
            <a:r>
              <a:rPr lang="en-US" dirty="0"/>
              <a:t>Vacation hold: Once annually at no additional cost for up to three consecutive weeks</a:t>
            </a:r>
          </a:p>
          <a:p>
            <a:r>
              <a:rPr lang="en-US" dirty="0">
                <a:solidFill>
                  <a:srgbClr val="000000"/>
                </a:solidFill>
              </a:rPr>
              <a:t>Contractor shall </a:t>
            </a:r>
            <a:r>
              <a:rPr lang="en-US" b="0" i="0" dirty="0">
                <a:solidFill>
                  <a:srgbClr val="000000"/>
                </a:solidFill>
                <a:effectLst/>
              </a:rPr>
              <a:t>maintain a local or toll-free telephone number and the ownership will be transferred to the Authority at the termination of this Agreement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462F41-D451-F9AD-51E9-3EE791A2A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116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F51A-C991-DC2C-8D17-010113DC4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84E72-B6FA-86BF-85AF-13029946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 &amp; Technical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237794-F741-7F3E-3DAF-FFD49F7ABB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Authority will develop, design, print, and mail outreach materials</a:t>
            </a:r>
          </a:p>
          <a:p>
            <a:r>
              <a:rPr lang="en-US" dirty="0"/>
              <a:t>Contractor will store and distribute</a:t>
            </a:r>
          </a:p>
          <a:p>
            <a:r>
              <a:rPr lang="en-US" dirty="0"/>
              <a:t>Annual Public Education &amp; Outreach Plan</a:t>
            </a:r>
          </a:p>
          <a:p>
            <a:r>
              <a:rPr lang="en-US" dirty="0"/>
              <a:t>Meet monthly to discuss outreach and technical assistance</a:t>
            </a:r>
          </a:p>
          <a:p>
            <a:r>
              <a:rPr lang="en-US" dirty="0"/>
              <a:t>Translate educational materials in up to three languages</a:t>
            </a:r>
          </a:p>
          <a:p>
            <a:r>
              <a:rPr lang="en-US" dirty="0"/>
              <a:t>Authority website (RecycleSmart.org) will be hub for education</a:t>
            </a:r>
          </a:p>
          <a:p>
            <a:r>
              <a:rPr lang="en-US" dirty="0"/>
              <a:t>Maintain and purchase mailing lists </a:t>
            </a:r>
          </a:p>
          <a:p>
            <a:r>
              <a:rPr lang="en-US" dirty="0"/>
              <a:t>Annual truck signs (up to 3 designs per year)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93FB21-53EB-7091-49C6-BFD970730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149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354F5-FBB9-937F-AF08-FC6E5A4B2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RFP Schedule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89A6E1-C459-30B2-A7ED-D535D72670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2815" y="1537753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Questions due –December 6</a:t>
            </a:r>
          </a:p>
          <a:p>
            <a:r>
              <a:rPr lang="en-US" dirty="0">
                <a:highlight>
                  <a:srgbClr val="FFFF00"/>
                </a:highlight>
              </a:rPr>
              <a:t>Answers posted – December 20</a:t>
            </a:r>
          </a:p>
          <a:p>
            <a:r>
              <a:rPr lang="en-US" b="1" dirty="0">
                <a:solidFill>
                  <a:srgbClr val="FF0000"/>
                </a:solidFill>
              </a:rPr>
              <a:t>Proposals due	</a:t>
            </a:r>
            <a:r>
              <a:rPr lang="en-US" dirty="0">
                <a:solidFill>
                  <a:srgbClr val="FF0000"/>
                </a:solidFill>
              </a:rPr>
              <a:t>–February 7 -   3 p.m.</a:t>
            </a:r>
          </a:p>
          <a:p>
            <a:r>
              <a:rPr lang="en-US" dirty="0"/>
              <a:t>Evaluation –February – March</a:t>
            </a:r>
          </a:p>
          <a:p>
            <a:r>
              <a:rPr lang="en-US" dirty="0"/>
              <a:t>Interviews – March 10 – 14</a:t>
            </a:r>
          </a:p>
          <a:p>
            <a:r>
              <a:rPr lang="en-US" dirty="0">
                <a:highlight>
                  <a:srgbClr val="FFFF00"/>
                </a:highlight>
              </a:rPr>
              <a:t>Board Presentations – March 27</a:t>
            </a:r>
          </a:p>
          <a:p>
            <a:r>
              <a:rPr lang="en-US" dirty="0"/>
              <a:t>Negotiation – April - July</a:t>
            </a:r>
          </a:p>
          <a:p>
            <a:r>
              <a:rPr lang="en-US" dirty="0"/>
              <a:t>Award – July 24</a:t>
            </a:r>
          </a:p>
          <a:p>
            <a:r>
              <a:rPr lang="en-US" dirty="0"/>
              <a:t>Services begin – March 1, 2027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2757C3-2F0F-4CE9-3AEB-1BCED3CC8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7892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0663F-A6FE-D333-2E27-A5EA71B90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377697-5954-2543-80E1-71B6C2B9E6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One FT dedicated Municipal Contract Manager and Five FT dedicated Sustainability Advisors </a:t>
            </a:r>
          </a:p>
          <a:p>
            <a:r>
              <a:rPr lang="en-US" dirty="0"/>
              <a:t>Implement and improve service, resolve complaints, reporting, conduct outreach to community groups and schools </a:t>
            </a:r>
          </a:p>
          <a:p>
            <a:r>
              <a:rPr lang="en-US" dirty="0"/>
              <a:t>Diversion Opportunity Assessments – Commercial, Multifamily and Single-Family</a:t>
            </a:r>
          </a:p>
          <a:p>
            <a:r>
              <a:rPr lang="en-US" dirty="0"/>
              <a:t>Community Events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DE09D1-0D54-DAED-0D6C-28F9E867A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98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07FFF-9E54-5980-F2E0-F29DDF36B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F0B8E-65D2-5FF5-9EEF-E5EDDB2387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Provide solid waste, recycling and organics service for 18 events. </a:t>
            </a:r>
          </a:p>
          <a:p>
            <a:r>
              <a:rPr lang="en-US" dirty="0"/>
              <a:t>Work with event organizer to develop waste management plan, review food booths and </a:t>
            </a:r>
            <a:r>
              <a:rPr lang="en-US" dirty="0" err="1"/>
              <a:t>foodware</a:t>
            </a:r>
            <a:r>
              <a:rPr lang="en-US" dirty="0"/>
              <a:t> use, provide recommendations for waste prevention and reduction.</a:t>
            </a:r>
          </a:p>
          <a:p>
            <a:r>
              <a:rPr lang="en-US" dirty="0"/>
              <a:t>Event collection stations (“Clear Streams”) and Waste Station Monitors </a:t>
            </a:r>
          </a:p>
          <a:p>
            <a:r>
              <a:rPr lang="en-US" dirty="0"/>
              <a:t>Event collection station “Loan Program”</a:t>
            </a:r>
          </a:p>
          <a:p>
            <a:r>
              <a:rPr lang="en-US" dirty="0"/>
              <a:t>Public education booth: storage, setup, participation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92C385-1166-6616-F75D-D7E783F57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5580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FBD067-0A6D-A262-E16E-5DC04F4EF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Evaluation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28CC82-87F5-BD53-8A95-9F86EB514E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1665" y="1515857"/>
            <a:ext cx="8229600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Environment</a:t>
            </a:r>
          </a:p>
          <a:p>
            <a:pPr lvl="1"/>
            <a:r>
              <a:rPr lang="en-US" dirty="0"/>
              <a:t>Reducing greenhouse gas emissions</a:t>
            </a:r>
          </a:p>
          <a:p>
            <a:pPr lvl="1"/>
            <a:r>
              <a:rPr lang="en-US" dirty="0"/>
              <a:t>Diverting waste from landfills</a:t>
            </a:r>
          </a:p>
          <a:p>
            <a:pPr lvl="2"/>
            <a:r>
              <a:rPr lang="en-US" dirty="0"/>
              <a:t>Contamination detection and reduction</a:t>
            </a:r>
          </a:p>
          <a:p>
            <a:r>
              <a:rPr lang="en-US" dirty="0"/>
              <a:t>Service Quality</a:t>
            </a:r>
          </a:p>
          <a:p>
            <a:pPr lvl="1"/>
            <a:r>
              <a:rPr lang="en-US" dirty="0"/>
              <a:t>Collection on the scheduled day</a:t>
            </a:r>
          </a:p>
          <a:p>
            <a:pPr lvl="2"/>
            <a:r>
              <a:rPr lang="en-US" dirty="0"/>
              <a:t>Customer credits for missed collections</a:t>
            </a:r>
          </a:p>
          <a:p>
            <a:pPr lvl="1"/>
            <a:r>
              <a:rPr lang="en-US" dirty="0"/>
              <a:t>Containers replaced upright with lids closed</a:t>
            </a:r>
          </a:p>
          <a:p>
            <a:pPr lvl="1"/>
            <a:r>
              <a:rPr lang="en-US" dirty="0"/>
              <a:t>Minimize litter, spills, and leaks</a:t>
            </a:r>
          </a:p>
          <a:p>
            <a:r>
              <a:rPr lang="en-US" dirty="0"/>
              <a:t>Cost</a:t>
            </a:r>
          </a:p>
          <a:p>
            <a:endParaRPr lang="en-US" sz="900" dirty="0"/>
          </a:p>
          <a:p>
            <a:r>
              <a:rPr lang="en-US" dirty="0"/>
              <a:t>Technical Proposal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A15FB0-BAF6-1096-CAF7-74E141E71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5954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0E09-A133-F090-825D-F5B764D0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Exceptions to Agreement</a:t>
            </a:r>
            <a:b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AE06-112F-7B01-A7FF-D6179494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55" y="876469"/>
            <a:ext cx="8229600" cy="452596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If differences between RFP and the draft Agreement, the Agreement prevails.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For each exception, proposer shall:</a:t>
            </a:r>
          </a:p>
          <a:p>
            <a:pPr lvl="1"/>
            <a:r>
              <a:rPr lang="en-US" dirty="0"/>
              <a:t>identify the exception, explain its concern, and provide alternative language for consideration by the Authority.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To document exceptions: </a:t>
            </a:r>
          </a:p>
          <a:p>
            <a:pPr lvl="1"/>
            <a:r>
              <a:rPr lang="en-US" dirty="0"/>
              <a:t>proposer shall record exceptions and proposed alternative language directly in an electronic (MS Word) version of the draft Agreement using the track changes and comments functions.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Proposer must complete the cost forms assuming no proposed exceptions to the Agreement will be accepted by the Authority.</a:t>
            </a:r>
          </a:p>
          <a:p>
            <a:pPr lvl="1"/>
            <a:r>
              <a:rPr lang="en-US" dirty="0"/>
              <a:t>Use Word doc to propose cost reductions if exceptions are accepted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7C98-CC1B-FB51-2C03-9B4EAC26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64615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70096-6983-09C8-B6A5-1EF8A2068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Integrity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C772ED-B22B-EA8E-B200-00459B1FF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820" y="1166018"/>
            <a:ext cx="807098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Process Integrity Policy: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	No gifts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	Limits campaign contributions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	Lays out explicit communication guidelines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</a:t>
            </a:r>
            <a:r>
              <a:rPr lang="en-US" b="1" dirty="0"/>
              <a:t>cover letter </a:t>
            </a:r>
            <a:r>
              <a:rPr lang="en-US" dirty="0"/>
              <a:t>for each proposal: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	must unequivocally indicate that the proposer unconditionally agrees  	to the policy.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dirty="0"/>
              <a:t> acknowledge that the proposer is responsible for ensuring compliance with the policy on behalf of their employees, agents, consultants, lobbyists, or other entities and individuals acting on their behalf. </a:t>
            </a:r>
          </a:p>
          <a:p>
            <a:pPr marL="0" indent="0">
              <a:buNone/>
            </a:pPr>
            <a:r>
              <a:rPr lang="en-US" dirty="0"/>
              <a:t>A proposer’s failure to adhere to any section of the policy may result in the Authority disqualifying that proposer from award of a franchise.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3C5C68-2865-C9E7-4894-33AB5D469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5566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3F083-6BE7-8A62-C822-857FBA8CAD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B9972-E232-D77C-2D2F-FD5615B93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Email: </a:t>
            </a:r>
            <a:r>
              <a:rPr lang="en-US" b="0" i="0" u="none" strike="noStrike" dirty="0">
                <a:solidFill>
                  <a:srgbClr val="006098"/>
                </a:solidFill>
                <a:effectLst/>
                <a:latin typeface="nimbus-sans"/>
                <a:hlinkClick r:id="rId3"/>
              </a:rPr>
              <a:t>RFP2024@recyclesmart.org</a:t>
            </a:r>
            <a:r>
              <a:rPr lang="en-US" b="0" i="0" u="none" strike="noStrike" dirty="0">
                <a:solidFill>
                  <a:srgbClr val="006098"/>
                </a:solidFill>
                <a:effectLst/>
                <a:latin typeface="nimbus-sans"/>
              </a:rPr>
              <a:t> </a:t>
            </a:r>
          </a:p>
          <a:p>
            <a:pPr lvl="1"/>
            <a:r>
              <a:rPr lang="en-US" dirty="0"/>
              <a:t>With questions.</a:t>
            </a:r>
          </a:p>
          <a:p>
            <a:pPr lvl="1"/>
            <a:r>
              <a:rPr lang="en-US" dirty="0"/>
              <a:t>To receive subsequent communications and addenda. </a:t>
            </a:r>
          </a:p>
          <a:p>
            <a:pPr lvl="1"/>
            <a:r>
              <a:rPr lang="en-US" dirty="0"/>
              <a:t>To submit proposal/s, exceptions, cost forms and attachments.</a:t>
            </a:r>
          </a:p>
          <a:p>
            <a:r>
              <a:rPr lang="en-US" dirty="0"/>
              <a:t>RFP Website: </a:t>
            </a:r>
            <a:r>
              <a:rPr lang="en-US" dirty="0">
                <a:hlinkClick r:id="rId4"/>
              </a:rPr>
              <a:t>www.recyclesmart.org/rfp-collection-services/</a:t>
            </a:r>
            <a:endParaRPr lang="en-US" dirty="0"/>
          </a:p>
          <a:p>
            <a:endParaRPr lang="en-US" dirty="0"/>
          </a:p>
          <a:p>
            <a:endParaRPr lang="en-US" sz="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0308E-0A1C-24C2-F407-4E5A45C3A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437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F0E09-A133-F090-825D-F5B764D0E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to a Submit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7EAE06-112F-7B01-A7FF-D617949458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8355" y="1621387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Email proposals </a:t>
            </a:r>
            <a:r>
              <a:rPr lang="en-US" u="sng" dirty="0"/>
              <a:t>RFP2024@recyclesmart.org</a:t>
            </a:r>
            <a:r>
              <a:rPr lang="en-US" dirty="0"/>
              <a:t>, </a:t>
            </a:r>
          </a:p>
          <a:p>
            <a:pPr lvl="1"/>
            <a:r>
              <a:rPr lang="en-US" dirty="0"/>
              <a:t>SUBJECT: CCCSWA Proposal Submittal, Email X of X </a:t>
            </a:r>
          </a:p>
          <a:p>
            <a:r>
              <a:rPr lang="en-US" dirty="0"/>
              <a:t>Your email submission may contain a link to SharePoint, Drop Box, a webpage, or another means of submitting large documents</a:t>
            </a:r>
          </a:p>
          <a:p>
            <a:r>
              <a:rPr lang="en-US" dirty="0"/>
              <a:t>Technical Proposals =  PDF  </a:t>
            </a:r>
          </a:p>
          <a:p>
            <a:r>
              <a:rPr lang="en-US" dirty="0"/>
              <a:t>Cost Proposal Forms = Excel </a:t>
            </a:r>
          </a:p>
          <a:p>
            <a:r>
              <a:rPr lang="en-US" dirty="0"/>
              <a:t>Proposed exceptions to the draft Agreement = Word</a:t>
            </a:r>
            <a:endParaRPr lang="en-US" b="0" i="0" u="none" strike="noStrike" dirty="0">
              <a:solidFill>
                <a:srgbClr val="006098"/>
              </a:solidFill>
              <a:effectLst/>
              <a:latin typeface="nimbus-san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B67C98-CC1B-FB51-2C03-9B4EAC268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8850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F7837-80D4-A4F1-8912-0FF099135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74E70-2D47-E167-8983-781D7DD1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6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9D570A1-5F03-066C-60AD-8A9DFF8C1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Cover Letter</a:t>
            </a:r>
          </a:p>
          <a:p>
            <a:r>
              <a:rPr lang="en-US" dirty="0"/>
              <a:t>Executive Summary</a:t>
            </a:r>
          </a:p>
          <a:p>
            <a:pPr marL="514350" indent="-514350">
              <a:buFont typeface="+mj-lt"/>
              <a:buAutoNum type="arabicPeriod"/>
            </a:pPr>
            <a:r>
              <a:rPr lang="en-US" b="1" dirty="0"/>
              <a:t>Company Description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Business Structure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highlight>
                  <a:srgbClr val="FFFFFF"/>
                </a:highlight>
              </a:rPr>
              <a:t>Collection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Service Initiation Experience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Key Personnel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Labor Agreements and Wages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Past Performance Record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Financial Information</a:t>
            </a:r>
          </a:p>
        </p:txBody>
      </p:sp>
    </p:spTree>
    <p:extLst>
      <p:ext uri="{BB962C8B-B14F-4D97-AF65-F5344CB8AC3E}">
        <p14:creationId xmlns:p14="http://schemas.microsoft.com/office/powerpoint/2010/main" val="1219831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606DB9-FE81-DDA8-F84E-DC697D6E04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51E5D-734E-DECB-2517-E1D2C04F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DAE4A-1893-13D5-4AA5-DB20FA36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7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339CDED-8F36-22E9-03CF-FCB04F965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2.	Technical Proposal For Base Services</a:t>
            </a:r>
            <a:endParaRPr lang="en-US" dirty="0"/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Collection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Collection Service Quality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Vehicle Maintenance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Zero Emissions Vehicle Implementation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Maintenance Yard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Emerging Technologies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Inspection for Unpermitted / Excluded Waste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>
                <a:highlight>
                  <a:srgbClr val="FFFF00"/>
                </a:highlight>
              </a:rPr>
              <a:t>Contamination Detection and Reduction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Public Education, Outreach, &amp; Technical Assistance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Customer Service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Billing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Implementation Plan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Subcontractors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Management and Customer Service Systems</a:t>
            </a:r>
          </a:p>
        </p:txBody>
      </p:sp>
    </p:spTree>
    <p:extLst>
      <p:ext uri="{BB962C8B-B14F-4D97-AF65-F5344CB8AC3E}">
        <p14:creationId xmlns:p14="http://schemas.microsoft.com/office/powerpoint/2010/main" val="3829034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91704-D4B0-0892-DC90-CB98311F6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22410B-5281-9379-DD31-5AD83F34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Proposal Outline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03D318-A890-64C3-DF12-7052C165A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8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C4A7C55-BE11-11F8-1DFD-F5B850765B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938712"/>
          </a:xfrm>
        </p:spPr>
        <p:txBody>
          <a:bodyPr>
            <a:normAutofit fontScale="77500" lnSpcReduction="20000"/>
          </a:bodyPr>
          <a:lstStyle/>
          <a:p>
            <a:pPr marL="514350" indent="-514350">
              <a:buAutoNum type="arabicPeriod" startAt="3"/>
            </a:pPr>
            <a:r>
              <a:rPr lang="en-US" b="1" dirty="0"/>
              <a:t>Technical Proposal For Alternative Bid Services (Required)</a:t>
            </a:r>
          </a:p>
          <a:p>
            <a:pPr marL="514350" indent="-514350">
              <a:buAutoNum type="arabicPeriod" startAt="3"/>
            </a:pPr>
            <a:r>
              <a:rPr lang="en-US" b="1" dirty="0">
                <a:highlight>
                  <a:srgbClr val="FFFF00"/>
                </a:highlight>
              </a:rPr>
              <a:t>Innovative and Cost-Saving Services (Optional)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Environmental Considerations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Acceptance of RFP and Franchise Agreement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Cost Proposal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Base Services (Required)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Alternative Services (Required)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Innovative &amp; Cost-Saving Services (Optional)</a:t>
            </a:r>
          </a:p>
          <a:p>
            <a:pPr marL="514350" indent="-514350">
              <a:buAutoNum type="arabicPeriod" startAt="3"/>
            </a:pPr>
            <a:r>
              <a:rPr lang="en-US" b="1" dirty="0"/>
              <a:t>Other Proposal Forms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Secretary’s Certificate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Anti-Collusion Affidavit</a:t>
            </a:r>
          </a:p>
          <a:p>
            <a:pPr marL="914400" lvl="1" indent="-514350">
              <a:buFont typeface="+mj-lt"/>
              <a:buAutoNum type="arabicPeriod"/>
            </a:pPr>
            <a:r>
              <a:rPr lang="en-US" dirty="0"/>
              <a:t>Iran Contracting Act Certification</a:t>
            </a:r>
          </a:p>
          <a:p>
            <a:pPr marL="514350" indent="-514350">
              <a:buAutoNum type="arabicPeriod" startAt="3"/>
            </a:pPr>
            <a:endParaRPr lang="en-US" b="1" dirty="0"/>
          </a:p>
          <a:p>
            <a:pPr marL="514350" indent="-514350">
              <a:buAutoNum type="arabicPeriod" startAt="3"/>
            </a:pPr>
            <a:endParaRPr lang="en-US" b="1" dirty="0"/>
          </a:p>
          <a:p>
            <a:pPr marL="514350" indent="-514350">
              <a:buAutoNum type="arabicPeriod" startAt="3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203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54BD9C-0326-63AA-9640-3CAF566F1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80229-C1E5-D3CC-2C6D-0DA46EF67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65669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Collection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76B88674-895A-576F-B7E4-AC116D92268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0101074"/>
              </p:ext>
            </p:extLst>
          </p:nvPr>
        </p:nvGraphicFramePr>
        <p:xfrm>
          <a:off x="548640" y="2413190"/>
          <a:ext cx="82296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398855786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4984796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COLLECT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DELIVER TO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41552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Solid Waste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1300 Loveridge Road, Pittsburg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9474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Recyclable Materials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1300 Loveridge Road, Pittsburg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8515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Commingled Organics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1300 Loveridge Road, Pittsburg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3829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Commercial Food Scraps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951 Waterbird Way, Martinez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9336875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11253F-6251-6E92-255D-FFC47699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E7E0C-34AD-984D-AEDC-3BF398FD61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88735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Grayscale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7988</TotalTime>
  <Words>1220</Words>
  <Application>Microsoft Office PowerPoint</Application>
  <PresentationFormat>On-screen Show (4:3)</PresentationFormat>
  <Paragraphs>241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Courier New</vt:lpstr>
      <vt:lpstr>Franklin Gothic Book</vt:lpstr>
      <vt:lpstr>Franklin Gothic Medium</vt:lpstr>
      <vt:lpstr>nimbus-sans</vt:lpstr>
      <vt:lpstr>Office Theme</vt:lpstr>
      <vt:lpstr>PowerPoint Presentation</vt:lpstr>
      <vt:lpstr>RFP Schedule</vt:lpstr>
      <vt:lpstr>Process Integrity Policy</vt:lpstr>
      <vt:lpstr>Communication</vt:lpstr>
      <vt:lpstr>How to a Submit Proposal</vt:lpstr>
      <vt:lpstr>Proposal Outline</vt:lpstr>
      <vt:lpstr>Proposal Outline</vt:lpstr>
      <vt:lpstr>Proposal Outline</vt:lpstr>
      <vt:lpstr>Collection</vt:lpstr>
      <vt:lpstr>Two Organics Programs</vt:lpstr>
      <vt:lpstr>Two Organics Programs</vt:lpstr>
      <vt:lpstr>Notable Local Conditions</vt:lpstr>
      <vt:lpstr>Rossmoor “Entries”</vt:lpstr>
      <vt:lpstr>Vehicles</vt:lpstr>
      <vt:lpstr>Key Business Terms</vt:lpstr>
      <vt:lpstr>Required Alternative Bids</vt:lpstr>
      <vt:lpstr>Billing &amp; Customer Service</vt:lpstr>
      <vt:lpstr>Billing &amp; Customer Service</vt:lpstr>
      <vt:lpstr>Outreach &amp; Technical Assistance</vt:lpstr>
      <vt:lpstr>Technical Assistance</vt:lpstr>
      <vt:lpstr>Special Events</vt:lpstr>
      <vt:lpstr>Evaluation Criteria</vt:lpstr>
      <vt:lpstr>Exceptions to Agreement </vt:lpstr>
    </vt:vector>
  </TitlesOfParts>
  <Company>yoco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2015 Franchise Overview</dc:title>
  <dc:creator>marcus young</dc:creator>
  <cp:lastModifiedBy>David Krueger</cp:lastModifiedBy>
  <cp:revision>1119</cp:revision>
  <cp:lastPrinted>2024-11-14T22:44:04Z</cp:lastPrinted>
  <dcterms:created xsi:type="dcterms:W3CDTF">2014-12-16T00:25:29Z</dcterms:created>
  <dcterms:modified xsi:type="dcterms:W3CDTF">2024-11-15T17:05:39Z</dcterms:modified>
</cp:coreProperties>
</file>